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7" r:id="rId2"/>
  </p:sldMasterIdLst>
  <p:notesMasterIdLst>
    <p:notesMasterId r:id="rId23"/>
  </p:notesMasterIdLst>
  <p:sldIdLst>
    <p:sldId id="256" r:id="rId3"/>
    <p:sldId id="278" r:id="rId4"/>
    <p:sldId id="279" r:id="rId5"/>
    <p:sldId id="280" r:id="rId6"/>
    <p:sldId id="281" r:id="rId7"/>
    <p:sldId id="257" r:id="rId8"/>
    <p:sldId id="267" r:id="rId9"/>
    <p:sldId id="260" r:id="rId10"/>
    <p:sldId id="261" r:id="rId11"/>
    <p:sldId id="266" r:id="rId12"/>
    <p:sldId id="271" r:id="rId13"/>
    <p:sldId id="272" r:id="rId14"/>
    <p:sldId id="268" r:id="rId15"/>
    <p:sldId id="274" r:id="rId16"/>
    <p:sldId id="273" r:id="rId17"/>
    <p:sldId id="276" r:id="rId18"/>
    <p:sldId id="277" r:id="rId19"/>
    <p:sldId id="269" r:id="rId20"/>
    <p:sldId id="270" r:id="rId21"/>
    <p:sldId id="259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9" autoAdjust="0"/>
    <p:restoredTop sz="55900" autoAdjust="0"/>
  </p:normalViewPr>
  <p:slideViewPr>
    <p:cSldViewPr>
      <p:cViewPr>
        <p:scale>
          <a:sx n="66" d="100"/>
          <a:sy n="66" d="100"/>
        </p:scale>
        <p:origin x="-7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2"/>
    </p:cViewPr>
  </p:sorterViewPr>
  <p:notesViewPr>
    <p:cSldViewPr>
      <p:cViewPr varScale="1">
        <p:scale>
          <a:sx n="53" d="100"/>
          <a:sy n="53" d="100"/>
        </p:scale>
        <p:origin x="-1284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3C7DA26E-0E7C-4A84-A163-054FA262B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John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Jantsch</a:t>
            </a:r>
            <a:r>
              <a:rPr lang="en-US" baseline="0" dirty="0" smtClean="0"/>
              <a:t>, author of Duct Tape Marketing, widely recognized small business marketing guru, defines marketing as how you get the right people to know, like, and trust you.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7DA26E-0E7C-4A84-A163-054FA262BB7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3F3168-C0A4-4F39-B5F0-A01AD6B89BF7}" type="slidenum">
              <a:rPr lang="en-US"/>
              <a:pPr/>
              <a:t>20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Bill Cosby, entertainer, PhD in Education: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z="2800" smtClean="0"/>
              <a:t>“I don’t know the secret to success, but I do know that trying to please everybody is the secret to failure.”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51283C-88D4-4341-9E81-ABA66DB402F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 main point is demand, need for the product</a:t>
            </a:r>
          </a:p>
          <a:p>
            <a:pPr lvl="1" eaLnBrk="1" hangingPunct="1"/>
            <a:r>
              <a:rPr lang="en-US" dirty="0" smtClean="0"/>
              <a:t>Pascal was needed by lots of people</a:t>
            </a:r>
          </a:p>
          <a:p>
            <a:pPr lvl="1" eaLnBrk="1" hangingPunct="1"/>
            <a:r>
              <a:rPr lang="en-US" dirty="0" smtClean="0"/>
              <a:t>Market was new, mostly hackers</a:t>
            </a:r>
          </a:p>
          <a:p>
            <a:pPr lvl="1" eaLnBrk="1" hangingPunct="1"/>
            <a:r>
              <a:rPr lang="en-US" dirty="0" smtClean="0"/>
              <a:t>Demand-driven business is rare</a:t>
            </a:r>
          </a:p>
          <a:p>
            <a:pPr eaLnBrk="1" hangingPunct="1"/>
            <a:r>
              <a:rPr lang="en-US" dirty="0" smtClean="0"/>
              <a:t>Channels decision in 84: Good example of situation-driven strategy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CA2802-2677-4F37-A4C2-B158A2347C9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000" smtClean="0"/>
              <a:t>Latin America 1980s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000" smtClean="0"/>
              <a:t>Market-driven Strategy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000" smtClean="0"/>
              <a:t>Blue Sky problem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000" smtClean="0"/>
              <a:t>Strategy Pyramid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000" smtClean="0"/>
              <a:t>$2-$40 million ’83-’87</a:t>
            </a:r>
          </a:p>
          <a:p>
            <a:pPr eaLnBrk="1" hangingPunct="1">
              <a:lnSpc>
                <a:spcPct val="90000"/>
              </a:lnSpc>
            </a:pPr>
            <a:r>
              <a:rPr lang="en-US" sz="1000" smtClean="0"/>
              <a:t>Japan 1990-94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000" smtClean="0"/>
              <a:t>User-need Strategy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000" smtClean="0"/>
              <a:t>Alliance strategy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000" smtClean="0"/>
              <a:t>Unit share 0 to 20%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000" smtClean="0"/>
              <a:t>Sales $180M to $1.5B Note different scale</a:t>
            </a:r>
          </a:p>
          <a:p>
            <a:pPr eaLnBrk="1" hangingPunct="1">
              <a:lnSpc>
                <a:spcPct val="90000"/>
              </a:lnSpc>
            </a:pPr>
            <a:r>
              <a:rPr lang="en-US" sz="1000" smtClean="0"/>
              <a:t>Role as a consultant: observations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1000" smtClean="0"/>
              <a:t>Explain blue sky strategy</a:t>
            </a:r>
          </a:p>
          <a:p>
            <a:pPr eaLnBrk="1" hangingPunct="1">
              <a:lnSpc>
                <a:spcPct val="90000"/>
              </a:lnSpc>
            </a:pPr>
            <a:r>
              <a:rPr lang="en-US" sz="1000" smtClean="0"/>
              <a:t>Strategy pyramid comes later</a:t>
            </a:r>
          </a:p>
          <a:p>
            <a:pPr eaLnBrk="1" hangingPunct="1">
              <a:lnSpc>
                <a:spcPct val="90000"/>
              </a:lnSpc>
            </a:pPr>
            <a:r>
              <a:rPr lang="en-US" sz="1000" smtClean="0"/>
              <a:t>The point in Apple Japan: Simple. Effective. They stuck to it.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FA618B-3DC4-4A2B-8029-7E61A695C27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Point: long-term, consistency</a:t>
            </a:r>
          </a:p>
          <a:p>
            <a:pPr eaLnBrk="1" hangingPunct="1"/>
            <a:r>
              <a:rPr lang="en-US" dirty="0" smtClean="0"/>
              <a:t>Marketing Strategy</a:t>
            </a:r>
            <a:endParaRPr lang="en-US" dirty="0" smtClean="0"/>
          </a:p>
          <a:p>
            <a:pPr lvl="1" eaLnBrk="1" hangingPunct="1"/>
            <a:r>
              <a:rPr lang="en-US" dirty="0" smtClean="0"/>
              <a:t>Root canal theory</a:t>
            </a:r>
          </a:p>
          <a:p>
            <a:pPr lvl="1" eaLnBrk="1" hangingPunct="1"/>
            <a:r>
              <a:rPr lang="en-US" dirty="0" smtClean="0"/>
              <a:t>We can’t hunt where the ducks are.  We lure them to us. </a:t>
            </a:r>
            <a:r>
              <a:rPr lang="en-US" dirty="0" smtClean="0"/>
              <a:t>For which we use bplans.com</a:t>
            </a:r>
            <a:endParaRPr lang="en-US" dirty="0" smtClean="0"/>
          </a:p>
          <a:p>
            <a:pPr lvl="1" eaLnBrk="1" hangingPunct="1"/>
            <a:r>
              <a:rPr lang="en-US" dirty="0" smtClean="0"/>
              <a:t>Sell benefits, deliver value</a:t>
            </a:r>
          </a:p>
          <a:p>
            <a:pPr lvl="1" eaLnBrk="1" hangingPunct="1"/>
            <a:r>
              <a:rPr lang="en-US" dirty="0" smtClean="0"/>
              <a:t>Stick to contiguous markets (product and market)</a:t>
            </a:r>
          </a:p>
          <a:p>
            <a:pPr lvl="2" eaLnBrk="1" hangingPunct="1"/>
            <a:r>
              <a:rPr lang="en-US" dirty="0" smtClean="0"/>
              <a:t>That comes later … </a:t>
            </a:r>
          </a:p>
          <a:p>
            <a:pPr lvl="2" eaLnBrk="1" hangingPunct="1"/>
            <a:r>
              <a:rPr lang="en-US" dirty="0" smtClean="0"/>
              <a:t>Just set the scene now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those Ps: </a:t>
            </a:r>
          </a:p>
          <a:p>
            <a:endParaRPr lang="en-US" dirty="0" smtClean="0"/>
          </a:p>
          <a:p>
            <a:r>
              <a:rPr lang="en-US" smtClean="0"/>
              <a:t>Product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Place</a:t>
            </a:r>
            <a:r>
              <a:rPr lang="en-US" baseline="0" dirty="0" smtClean="0"/>
              <a:t> (distribution channel and distribution strategy)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Promotion (advertising, PR, website)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Price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Position</a:t>
            </a:r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7DA26E-0E7C-4A84-A163-054FA262BB7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9B8452-8FEE-4C24-889B-A61A176D4D7D}" type="slidenum">
              <a:rPr lang="en-US"/>
              <a:pPr/>
              <a:t>8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20485" name="Picture 4"/>
          <p:cNvPicPr>
            <a:picLocks noRot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6482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12E562-C7F2-4625-8109-54A65CD82B2B}" type="slidenum">
              <a:rPr lang="en-US"/>
              <a:pPr/>
              <a:t>9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Some Classics</a:t>
            </a:r>
          </a:p>
          <a:p>
            <a:pPr lvl="1" eaLnBrk="1" hangingPunct="1"/>
            <a:r>
              <a:rPr lang="en-US" smtClean="0"/>
              <a:t>Volvo</a:t>
            </a:r>
          </a:p>
          <a:p>
            <a:pPr lvl="1" eaLnBrk="1" hangingPunct="1"/>
            <a:r>
              <a:rPr lang="en-US" smtClean="0"/>
              <a:t>McDonalds</a:t>
            </a:r>
          </a:p>
          <a:p>
            <a:pPr eaLnBrk="1" hangingPunct="1"/>
            <a:r>
              <a:rPr lang="en-US" smtClean="0"/>
              <a:t>For Your Own Company</a:t>
            </a:r>
          </a:p>
          <a:p>
            <a:pPr lvl="1" eaLnBrk="1" hangingPunct="1"/>
            <a:r>
              <a:rPr lang="en-US" smtClean="0"/>
              <a:t>Open inquiry</a:t>
            </a:r>
          </a:p>
          <a:p>
            <a:pPr lvl="1" eaLnBrk="1" hangingPunct="1"/>
            <a:r>
              <a:rPr lang="en-US" smtClean="0"/>
              <a:t>Pull from team</a:t>
            </a:r>
          </a:p>
          <a:p>
            <a:pPr lvl="1" eaLnBrk="1" hangingPunct="1"/>
            <a:r>
              <a:rPr lang="en-US" smtClean="0"/>
              <a:t>Pull from customers</a:t>
            </a:r>
          </a:p>
          <a:p>
            <a:pPr lvl="1" eaLnBrk="1" hangingPunct="1"/>
            <a:r>
              <a:rPr lang="en-US" smtClean="0"/>
              <a:t>Question assumptions</a:t>
            </a:r>
          </a:p>
          <a:p>
            <a:pPr eaLnBrk="1" hangingPunct="1"/>
            <a:r>
              <a:rPr lang="en-US" smtClean="0"/>
              <a:t>Can you change over time?</a:t>
            </a:r>
          </a:p>
          <a:p>
            <a:pPr eaLnBrk="1" hangingPunct="1"/>
            <a:r>
              <a:rPr lang="en-US" smtClean="0"/>
              <a:t>How much? Why?</a:t>
            </a:r>
          </a:p>
          <a:p>
            <a:pPr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FC40CD-0F46-447F-9339-5EA5A54892AE}" type="slidenum">
              <a:rPr lang="en-US"/>
              <a:pPr/>
              <a:t>10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3" name="Picture 4"/>
          <p:cNvPicPr>
            <a:picLocks noRot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6482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FF02AE-32DE-401A-9D40-302D95F5A3AC}" type="slidenum">
              <a:rPr lang="en-US"/>
              <a:pPr/>
              <a:t>14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Direct mail</a:t>
            </a:r>
          </a:p>
          <a:p>
            <a:pPr eaLnBrk="1" hangingPunct="1"/>
            <a:r>
              <a:rPr lang="en-US" smtClean="0"/>
              <a:t>Spam</a:t>
            </a:r>
          </a:p>
          <a:p>
            <a:pPr eaLnBrk="1" hangingPunct="1"/>
            <a:r>
              <a:rPr lang="en-US" smtClean="0"/>
              <a:t>Direct telephone marketing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4131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3300"/>
              </a:clrFrom>
              <a:clrTo>
                <a:srgbClr val="0033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5575" y="304800"/>
            <a:ext cx="37528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212725" y="6491288"/>
            <a:ext cx="14670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ba410.com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6400800" y="6488668"/>
            <a:ext cx="2577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timberry.bplans.com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Timothy J. Berry, 2007-2009. All rights reserved.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04800"/>
            <a:ext cx="21717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3627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Timothy J. Berry, 2007-2009. All rights reserved.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228600" y="6248400"/>
            <a:ext cx="8686800" cy="4572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en-US" smtClean="0"/>
              <a:t>© Timothy J. Berry 2007-2009. All rights reserved.</a:t>
            </a: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C2A4828-BD0A-4106-A218-50E6294180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0184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50185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3300"/>
              </a:clrFrom>
              <a:clrTo>
                <a:srgbClr val="0033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5575" y="304800"/>
            <a:ext cx="37528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Timothy J. Berry 2007-2009.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B95D3-D932-4149-8D51-A415556F88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Timothy J. Berry 2007-2009.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5929A-FF24-4A89-B29A-7F222EB195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267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267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Timothy J. Berry 2007-2009.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B5816-9FF2-4E67-8121-A82D70FCC9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Timothy J. Berry 2007-2009.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C6250-811C-4C79-8C8C-C5988C5C54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Timothy J. Berry 2007-2009.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48307-5A8F-42A9-9252-79042F6FEE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Timothy J. Berry 2007-2009.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68F81-AA98-488B-A71C-79C801AA53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Timothy J. Berry 2007-2009.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D6F61-E6A4-4749-9752-CE7753F553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Timothy J. Berry, 2007-2009. All rights reserved.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Timothy J. Berry 2007-2009.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C6DA6-1D66-478C-9BAF-B7A770CA72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Timothy J. Berry 2007-2009.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D0554-81AD-4A52-8066-F6362594D5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04800"/>
            <a:ext cx="21717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3627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Timothy J. Berry 2007-2009.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2F4D6-E5F6-44F7-A773-25A71FBC60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Timothy J. Berry, 2007-2009. All rights reserved.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267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267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Timothy J. Berry, 2007-2009. All rights reserved.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Timothy J. Berry, 2007-2009. All rights reserved.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Timothy J. Berry, 2007-2009. All rights reserved.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Timothy J. Berry, 2007-2009. All rights reserved.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Timothy J. Berry, 2007-2009. All rights reserved.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Timothy J. Berry, 2007-2009. All rights reserved.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rotWithShape="0">
          <a:gsLst>
            <a:gs pos="0">
              <a:srgbClr val="0033CC"/>
            </a:gs>
            <a:gs pos="100000">
              <a:srgbClr val="00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752600"/>
            <a:ext cx="8686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4008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en-US" smtClean="0"/>
              <a:t>© Timothy J. Berry, 2007-2009. All rights reserved.</a:t>
            </a:r>
            <a:endParaRPr lang="en-US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rotWithShape="0">
          <a:gsLst>
            <a:gs pos="0">
              <a:srgbClr val="0033CC"/>
            </a:gs>
            <a:gs pos="100000">
              <a:srgbClr val="00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752600"/>
            <a:ext cx="8686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2484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smtClean="0"/>
              <a:t>© Timothy J. Berry 2007-2009. All rights reserved.</a:t>
            </a: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FE8DE75-C145-455A-BB3E-774FDDD2220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916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movies-gratis.com/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jpe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Marketing Your Business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248400"/>
            <a:ext cx="86868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© Timothy J. Berry, 2007-2009. All rights reserved.</a:t>
            </a:r>
            <a:endParaRPr lang="en-US"/>
          </a:p>
        </p:txBody>
      </p:sp>
      <p:pic>
        <p:nvPicPr>
          <p:cNvPr id="3076" name="Picture 4" descr="iStock_000001271549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44958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Pricing is Magic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Timothy J. Berry, 2007-2009. All rights reserved.</a:t>
            </a:r>
            <a:endParaRPr lang="en-US"/>
          </a:p>
        </p:txBody>
      </p:sp>
      <p:pic>
        <p:nvPicPr>
          <p:cNvPr id="8195" name="Picture 5" descr="iStock_000000413250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295400"/>
            <a:ext cx="6638925" cy="49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Don’t Price Too Low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Low price </a:t>
            </a:r>
            <a:r>
              <a:rPr lang="en-US" sz="3600" smtClean="0">
                <a:cs typeface="Tahoma" pitchFamily="34" charset="0"/>
              </a:rPr>
              <a:t>≠ high volume</a:t>
            </a:r>
          </a:p>
          <a:p>
            <a:pPr eaLnBrk="1" hangingPunct="1">
              <a:defRPr/>
            </a:pPr>
            <a:r>
              <a:rPr lang="en-US" sz="3600" smtClean="0">
                <a:cs typeface="Tahoma" pitchFamily="34" charset="0"/>
              </a:rPr>
              <a:t>High price = high quality</a:t>
            </a:r>
          </a:p>
          <a:p>
            <a:pPr eaLnBrk="1" hangingPunct="1">
              <a:defRPr/>
            </a:pPr>
            <a:r>
              <a:rPr lang="en-US" sz="3600" smtClean="0">
                <a:cs typeface="Tahoma" pitchFamily="34" charset="0"/>
              </a:rPr>
              <a:t>Price premium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Timothy J. Berry, 2007-2009. All rights reserved.</a:t>
            </a:r>
            <a:endParaRPr lang="en-US"/>
          </a:p>
        </p:txBody>
      </p:sp>
      <p:pic>
        <p:nvPicPr>
          <p:cNvPr id="9221" name="Picture 5" descr="pricing_iStock_000000201568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990600"/>
            <a:ext cx="413067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Premium Pricing, Quality, Service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Timothy J. Berry, 2007-2009. All rights reserved.</a:t>
            </a:r>
            <a:endParaRPr lang="en-US"/>
          </a:p>
        </p:txBody>
      </p:sp>
      <p:pic>
        <p:nvPicPr>
          <p:cNvPr id="10243" name="Picture 3" descr="iStock_000000370316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6858000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Advertising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Timothy J. Berry, 2007-2009. All rights reserved.</a:t>
            </a:r>
            <a:endParaRPr lang="en-US"/>
          </a:p>
        </p:txBody>
      </p:sp>
      <p:pic>
        <p:nvPicPr>
          <p:cNvPr id="11267" name="Picture 5" descr="MKT_regency_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3597275" cy="4648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1268" name="Group 8"/>
          <p:cNvGrpSpPr>
            <a:grpSpLocks/>
          </p:cNvGrpSpPr>
          <p:nvPr/>
        </p:nvGrpSpPr>
        <p:grpSpPr bwMode="auto">
          <a:xfrm>
            <a:off x="4495800" y="1143000"/>
            <a:ext cx="2390775" cy="2047875"/>
            <a:chOff x="624" y="912"/>
            <a:chExt cx="4626" cy="3066"/>
          </a:xfrm>
        </p:grpSpPr>
        <p:pic>
          <p:nvPicPr>
            <p:cNvPr id="11270" name="Picture 9" descr="iStock_000000513649Smal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" y="912"/>
              <a:ext cx="4626" cy="3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1" name="Text Box 10"/>
            <p:cNvSpPr txBox="1">
              <a:spLocks noChangeArrowheads="1"/>
            </p:cNvSpPr>
            <p:nvPr/>
          </p:nvSpPr>
          <p:spPr bwMode="auto">
            <a:xfrm rot="-182399">
              <a:off x="3048" y="1910"/>
              <a:ext cx="866" cy="770"/>
            </a:xfrm>
            <a:prstGeom prst="rect">
              <a:avLst/>
            </a:prstGeom>
            <a:solidFill>
              <a:schemeClr val="bg2"/>
            </a:solidFill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400">
                  <a:latin typeface="Bodoni MT Black" pitchFamily="18" charset="0"/>
                </a:rPr>
                <a:t>Lowest </a:t>
              </a:r>
            </a:p>
            <a:p>
              <a:pPr algn="ctr"/>
              <a:r>
                <a:rPr lang="en-US" sz="400">
                  <a:latin typeface="Bodoni MT Black" pitchFamily="18" charset="0"/>
                </a:rPr>
                <a:t>Price!</a:t>
              </a:r>
            </a:p>
            <a:p>
              <a:pPr algn="ctr"/>
              <a:r>
                <a:rPr lang="en-US" sz="400">
                  <a:latin typeface="Bodoni MT Black" pitchFamily="18" charset="0"/>
                </a:rPr>
                <a:t>Always!</a:t>
              </a:r>
            </a:p>
            <a:p>
              <a:pPr algn="ctr"/>
              <a:r>
                <a:rPr lang="en-US" sz="400">
                  <a:latin typeface="Bodoni MT Black" pitchFamily="18" charset="0"/>
                </a:rPr>
                <a:t>We Will</a:t>
              </a:r>
            </a:p>
            <a:p>
              <a:pPr algn="ctr"/>
              <a:r>
                <a:rPr lang="en-US" sz="400">
                  <a:latin typeface="Bodoni MT Black" pitchFamily="18" charset="0"/>
                </a:rPr>
                <a:t>Match</a:t>
              </a:r>
            </a:p>
            <a:p>
              <a:pPr algn="ctr"/>
              <a:r>
                <a:rPr lang="en-US" sz="400">
                  <a:latin typeface="Bodoni MT Black" pitchFamily="18" charset="0"/>
                </a:rPr>
                <a:t>Anybody!</a:t>
              </a:r>
            </a:p>
            <a:p>
              <a:pPr algn="ctr"/>
              <a:endParaRPr lang="en-US" sz="400">
                <a:solidFill>
                  <a:schemeClr val="bg1"/>
                </a:solidFill>
                <a:latin typeface="Bodoni MT Black" pitchFamily="18" charset="0"/>
              </a:endParaRPr>
            </a:p>
          </p:txBody>
        </p:sp>
        <p:sp>
          <p:nvSpPr>
            <p:cNvPr id="11272" name="Text Box 11"/>
            <p:cNvSpPr txBox="1">
              <a:spLocks noChangeArrowheads="1"/>
            </p:cNvSpPr>
            <p:nvPr/>
          </p:nvSpPr>
          <p:spPr bwMode="auto">
            <a:xfrm rot="-165955">
              <a:off x="1337" y="2828"/>
              <a:ext cx="1247" cy="432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600">
                  <a:solidFill>
                    <a:srgbClr val="FF0000"/>
                  </a:solidFill>
                  <a:latin typeface="Arial Black" pitchFamily="34" charset="0"/>
                </a:rPr>
                <a:t>Segment</a:t>
              </a:r>
            </a:p>
            <a:p>
              <a:pPr algn="ctr"/>
              <a:r>
                <a:rPr lang="en-US" sz="600">
                  <a:solidFill>
                    <a:srgbClr val="FF0000"/>
                  </a:solidFill>
                  <a:latin typeface="Arial Black" pitchFamily="34" charset="0"/>
                </a:rPr>
                <a:t>Expertise</a:t>
              </a:r>
            </a:p>
          </p:txBody>
        </p:sp>
        <p:sp>
          <p:nvSpPr>
            <p:cNvPr id="11273" name="Text Box 12"/>
            <p:cNvSpPr txBox="1">
              <a:spLocks noChangeArrowheads="1"/>
            </p:cNvSpPr>
            <p:nvPr/>
          </p:nvSpPr>
          <p:spPr bwMode="auto">
            <a:xfrm rot="416210">
              <a:off x="1776" y="1542"/>
              <a:ext cx="1164" cy="31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" b="1">
                  <a:solidFill>
                    <a:schemeClr val="bg2"/>
                  </a:solidFill>
                  <a:latin typeface="Perpetua Titling MT" pitchFamily="18" charset="0"/>
                </a:rPr>
                <a:t>Technical</a:t>
              </a:r>
            </a:p>
            <a:p>
              <a:r>
                <a:rPr lang="en-US" sz="400" b="1">
                  <a:solidFill>
                    <a:schemeClr val="bg2"/>
                  </a:solidFill>
                  <a:latin typeface="Perpetua Titling MT" pitchFamily="18" charset="0"/>
                </a:rPr>
                <a:t>Excellence</a:t>
              </a:r>
            </a:p>
          </p:txBody>
        </p:sp>
      </p:grpSp>
      <p:pic>
        <p:nvPicPr>
          <p:cNvPr id="11269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981200"/>
            <a:ext cx="21050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Direct Commications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Timothy J. Berry, 2007-2009. All rights reserved.</a:t>
            </a:r>
            <a:endParaRPr lang="en-US"/>
          </a:p>
        </p:txBody>
      </p:sp>
      <p:pic>
        <p:nvPicPr>
          <p:cNvPr id="12291" name="Picture 6" descr="Directmail_iStock_000000319981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9050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1828800"/>
            <a:ext cx="388620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8" descr="Angry telephone call iStock_000001289642Sma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3657600"/>
            <a:ext cx="36576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58054">
            <a:off x="533400" y="2057400"/>
            <a:ext cx="71342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Channels of Distribution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Timothy J. Berry, 2007-2009. All rights reserved.</a:t>
            </a:r>
            <a:endParaRPr lang="en-US"/>
          </a:p>
        </p:txBody>
      </p:sp>
      <p:pic>
        <p:nvPicPr>
          <p:cNvPr id="67589" name="Picture 5" descr="warehouse iStock_000001337162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447800"/>
            <a:ext cx="6096000" cy="40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6" descr="hardware_store_iStock_000001135329Sm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2438400"/>
            <a:ext cx="5029200" cy="3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09800"/>
            <a:ext cx="56388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0" descr="newspapers_iStock_000000596604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438400"/>
            <a:ext cx="5872163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Public Relations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Timothy J. Berry, 2007-2009. All rights reserved.</a:t>
            </a:r>
            <a:endParaRPr lang="en-US"/>
          </a:p>
        </p:txBody>
      </p:sp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600200"/>
            <a:ext cx="48863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3505200"/>
            <a:ext cx="12096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Trade Shows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Timothy J. Berry, 2007-2009. All rights reserved.</a:t>
            </a:r>
            <a:endParaRPr lang="en-US"/>
          </a:p>
        </p:txBody>
      </p:sp>
      <p:pic>
        <p:nvPicPr>
          <p:cNvPr id="15363" name="Picture 5" descr="CES2005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67056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Branding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Timothy J. Berry, 2007-2009. All rights reserved.</a:t>
            </a:r>
            <a:endParaRPr lang="en-US"/>
          </a:p>
        </p:txBody>
      </p:sp>
      <p:pic>
        <p:nvPicPr>
          <p:cNvPr id="16387" name="Picture 5" descr="bild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066800"/>
            <a:ext cx="5486400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304800" y="6248400"/>
            <a:ext cx="2401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Image from </a:t>
            </a:r>
            <a:r>
              <a:rPr lang="en-US" sz="1000">
                <a:hlinkClick r:id="rId3"/>
              </a:rPr>
              <a:t>www.funmovies-gratis.com</a:t>
            </a:r>
            <a:endParaRPr lang="en-US" sz="1000"/>
          </a:p>
          <a:p>
            <a:r>
              <a:rPr lang="en-US" sz="1000"/>
              <a:t>May be subject to copyright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Target Marketing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Timothy J. Berry, 2007-2009. All rights reserved.</a:t>
            </a:r>
            <a:endParaRPr lang="en-US"/>
          </a:p>
        </p:txBody>
      </p:sp>
      <p:pic>
        <p:nvPicPr>
          <p:cNvPr id="17411" name="Picture 5" descr="target_practice_iStock_000000465853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66800"/>
            <a:ext cx="754380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Know, Like, and Trust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Timothy J. Berry, 2007-2009. All rights reserved.</a:t>
            </a:r>
            <a:endParaRPr lang="en-US"/>
          </a:p>
        </p:txBody>
      </p:sp>
      <p:pic>
        <p:nvPicPr>
          <p:cNvPr id="7172" name="Picture 4" descr="http://www.ducttapemarketing.com/images/sxswbo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752600"/>
            <a:ext cx="4639119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 Final Thought…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Timothy J. Berry, 2007-2009. All rights reserved.</a:t>
            </a: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8686800" cy="4495800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  <p:pic>
        <p:nvPicPr>
          <p:cNvPr id="18435" name="Picture 3" descr="185_con_bil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752600"/>
            <a:ext cx="37338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Example: Borland </a:t>
            </a:r>
            <a:r>
              <a:rPr lang="en-US" sz="4000" dirty="0" smtClean="0"/>
              <a:t>International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1"/>
          </p:nvPr>
        </p:nvGraphicFramePr>
        <p:xfrm>
          <a:off x="1524000" y="1066800"/>
          <a:ext cx="6019800" cy="5448300"/>
        </p:xfrm>
        <a:graphic>
          <a:graphicData uri="http://schemas.openxmlformats.org/presentationml/2006/ole">
            <p:oleObj spid="_x0000_s1026" name="Chart" r:id="rId4" imgW="3771866" imgH="3724343" progId="MSGraph.Chart.8">
              <p:embed followColorScheme="full"/>
            </p:oleObj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52400" y="2743200"/>
            <a:ext cx="1333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hlink"/>
                </a:solidFill>
              </a:rPr>
              <a:t>Millions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Example: Challenge </a:t>
            </a:r>
            <a:r>
              <a:rPr lang="en-US" sz="4000" dirty="0" smtClean="0"/>
              <a:t>‘95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idx="1"/>
          </p:nvPr>
        </p:nvGraphicFramePr>
        <p:xfrm>
          <a:off x="1981200" y="1143000"/>
          <a:ext cx="5257800" cy="5191125"/>
        </p:xfrm>
        <a:graphic>
          <a:graphicData uri="http://schemas.openxmlformats.org/presentationml/2006/ole">
            <p:oleObj spid="_x0000_s2050" name="Chart" r:id="rId4" imgW="3771866" imgH="3724343" progId="MSGraph.Chart.8">
              <p:embed followColorScheme="full"/>
            </p:oleObj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66800" y="5457825"/>
            <a:ext cx="1516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rgbClr val="FF6600"/>
                </a:solidFill>
              </a:rPr>
              <a:t>Millions</a:t>
            </a:r>
          </a:p>
        </p:txBody>
      </p:sp>
      <p:pic>
        <p:nvPicPr>
          <p:cNvPr id="2053" name="Picture 4" descr="blue-apple-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667000"/>
            <a:ext cx="1295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0" descr="paloaltosoftwarelogo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74558">
            <a:off x="27999" y="5617948"/>
            <a:ext cx="3759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itle 15"/>
          <p:cNvSpPr>
            <a:spLocks noGrp="1"/>
          </p:cNvSpPr>
          <p:nvPr>
            <p:ph type="title"/>
          </p:nvPr>
        </p:nvSpPr>
        <p:spPr>
          <a:xfrm>
            <a:off x="0" y="685800"/>
            <a:ext cx="8915400" cy="884238"/>
          </a:xfrm>
        </p:spPr>
        <p:txBody>
          <a:bodyPr/>
          <a:lstStyle/>
          <a:p>
            <a:r>
              <a:rPr lang="en-US" dirty="0" smtClean="0"/>
              <a:t>Example: Palo Alto Software</a:t>
            </a:r>
            <a:endParaRPr lang="en-US" dirty="0" smtClean="0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228600" y="1676400"/>
          <a:ext cx="8496300" cy="4495800"/>
        </p:xfrm>
        <a:graphic>
          <a:graphicData uri="http://schemas.openxmlformats.org/presentationml/2006/ole">
            <p:oleObj spid="_x0000_s3074" name="Chart" r:id="rId5" imgW="7772535" imgH="4114800" progId="MSGraph.Chart.8">
              <p:embed followColorScheme="full"/>
            </p:oleObj>
          </a:graphicData>
        </a:graphic>
      </p:graphicFrame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5029200" y="6324600"/>
            <a:ext cx="3340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Source: NPD Intellect, formerly PC 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The Sales and Marketing Funnel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Timothy J. Berry, 2007-2009. All rights reserved.</a:t>
            </a:r>
            <a:endParaRPr lang="en-US"/>
          </a:p>
        </p:txBody>
      </p:sp>
      <p:pic>
        <p:nvPicPr>
          <p:cNvPr id="4099" name="Picture 4" descr="iStock_000001427790Smal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990600" y="1219200"/>
            <a:ext cx="11049000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Marketing Mix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Timothy J. Berry, 2007-2009. All rights reserved.</a:t>
            </a:r>
            <a:endParaRPr lang="en-US"/>
          </a:p>
        </p:txBody>
      </p:sp>
      <p:pic>
        <p:nvPicPr>
          <p:cNvPr id="5123" name="Picture 5" descr="iStock_000000513649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143000"/>
            <a:ext cx="3290888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6" descr="iStock_000000370316Sm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133600"/>
            <a:ext cx="4800600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 descr="iStock_000000553458Sma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733800"/>
            <a:ext cx="3286125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Basic Positioning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Timothy J. Berry, 2007-2009. All rights reserved.</a:t>
            </a:r>
            <a:endParaRPr lang="en-US"/>
          </a:p>
        </p:txBody>
      </p:sp>
      <p:pic>
        <p:nvPicPr>
          <p:cNvPr id="6147" name="Picture 3" descr="positioninginkotler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676400"/>
            <a:ext cx="807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It’s All Positioning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Timothy J. Berry, 2007-2009. All rights reserved.</a:t>
            </a:r>
            <a:endParaRPr lang="en-US"/>
          </a:p>
        </p:txBody>
      </p:sp>
      <p:grpSp>
        <p:nvGrpSpPr>
          <p:cNvPr id="7171" name="Group 7"/>
          <p:cNvGrpSpPr>
            <a:grpSpLocks/>
          </p:cNvGrpSpPr>
          <p:nvPr/>
        </p:nvGrpSpPr>
        <p:grpSpPr bwMode="auto">
          <a:xfrm>
            <a:off x="990600" y="1447800"/>
            <a:ext cx="7343775" cy="4867275"/>
            <a:chOff x="624" y="912"/>
            <a:chExt cx="4626" cy="3066"/>
          </a:xfrm>
        </p:grpSpPr>
        <p:pic>
          <p:nvPicPr>
            <p:cNvPr id="7172" name="Picture 3" descr="iStock_000000513649Smal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" y="912"/>
              <a:ext cx="4626" cy="3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3" name="Text Box 4"/>
            <p:cNvSpPr txBox="1">
              <a:spLocks noChangeArrowheads="1"/>
            </p:cNvSpPr>
            <p:nvPr/>
          </p:nvSpPr>
          <p:spPr bwMode="auto">
            <a:xfrm rot="-182399">
              <a:off x="3071" y="1910"/>
              <a:ext cx="867" cy="1402"/>
            </a:xfrm>
            <a:prstGeom prst="rect">
              <a:avLst/>
            </a:prstGeom>
            <a:solidFill>
              <a:schemeClr val="bg2"/>
            </a:solidFill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Bodoni MT Black" pitchFamily="18" charset="0"/>
                </a:rPr>
                <a:t>Lowest </a:t>
              </a:r>
            </a:p>
            <a:p>
              <a:pPr algn="ctr"/>
              <a:r>
                <a:rPr lang="en-US" sz="2000">
                  <a:latin typeface="Bodoni MT Black" pitchFamily="18" charset="0"/>
                </a:rPr>
                <a:t>Price!</a:t>
              </a:r>
            </a:p>
            <a:p>
              <a:pPr algn="ctr"/>
              <a:r>
                <a:rPr lang="en-US" sz="2000">
                  <a:latin typeface="Bodoni MT Black" pitchFamily="18" charset="0"/>
                </a:rPr>
                <a:t>Always!</a:t>
              </a:r>
            </a:p>
            <a:p>
              <a:pPr algn="ctr"/>
              <a:r>
                <a:rPr lang="en-US" sz="2000">
                  <a:latin typeface="Bodoni MT Black" pitchFamily="18" charset="0"/>
                </a:rPr>
                <a:t>We Will</a:t>
              </a:r>
            </a:p>
            <a:p>
              <a:pPr algn="ctr"/>
              <a:r>
                <a:rPr lang="en-US" sz="2000">
                  <a:latin typeface="Bodoni MT Black" pitchFamily="18" charset="0"/>
                </a:rPr>
                <a:t>Match</a:t>
              </a:r>
            </a:p>
            <a:p>
              <a:pPr algn="ctr"/>
              <a:r>
                <a:rPr lang="en-US" sz="2000">
                  <a:latin typeface="Bodoni MT Black" pitchFamily="18" charset="0"/>
                </a:rPr>
                <a:t>Anybody!</a:t>
              </a:r>
            </a:p>
            <a:p>
              <a:pPr algn="ctr"/>
              <a:endParaRPr lang="en-US" sz="2000">
                <a:solidFill>
                  <a:schemeClr val="bg1"/>
                </a:solidFill>
                <a:latin typeface="Bodoni MT Black" pitchFamily="18" charset="0"/>
              </a:endParaRPr>
            </a:p>
          </p:txBody>
        </p:sp>
        <p:sp>
          <p:nvSpPr>
            <p:cNvPr id="7174" name="Text Box 5"/>
            <p:cNvSpPr txBox="1">
              <a:spLocks noChangeArrowheads="1"/>
            </p:cNvSpPr>
            <p:nvPr/>
          </p:nvSpPr>
          <p:spPr bwMode="auto">
            <a:xfrm rot="-165955">
              <a:off x="1342" y="2831"/>
              <a:ext cx="1249" cy="450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solidFill>
                    <a:srgbClr val="FF0000"/>
                  </a:solidFill>
                  <a:latin typeface="Arial Black" pitchFamily="34" charset="0"/>
                </a:rPr>
                <a:t>Segment</a:t>
              </a:r>
            </a:p>
            <a:p>
              <a:pPr algn="ctr"/>
              <a:r>
                <a:rPr lang="en-US" sz="2000">
                  <a:solidFill>
                    <a:srgbClr val="FF0000"/>
                  </a:solidFill>
                  <a:latin typeface="Arial Black" pitchFamily="34" charset="0"/>
                </a:rPr>
                <a:t>Expertise</a:t>
              </a:r>
            </a:p>
          </p:txBody>
        </p:sp>
        <p:sp>
          <p:nvSpPr>
            <p:cNvPr id="7175" name="Text Box 6"/>
            <p:cNvSpPr txBox="1">
              <a:spLocks noChangeArrowheads="1"/>
            </p:cNvSpPr>
            <p:nvPr/>
          </p:nvSpPr>
          <p:spPr bwMode="auto">
            <a:xfrm rot="416210">
              <a:off x="1773" y="1541"/>
              <a:ext cx="1164" cy="40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2"/>
                  </a:solidFill>
                  <a:latin typeface="Perpetua Titling MT" pitchFamily="18" charset="0"/>
                </a:rPr>
                <a:t>Technical</a:t>
              </a:r>
            </a:p>
            <a:p>
              <a:r>
                <a:rPr lang="en-US" b="1">
                  <a:solidFill>
                    <a:schemeClr val="bg2"/>
                  </a:solidFill>
                  <a:latin typeface="Perpetua Titling MT" pitchFamily="18" charset="0"/>
                </a:rPr>
                <a:t>Excellence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Slit">
  <a:themeElements>
    <a:clrScheme name="2_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2_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lit">
  <a:themeElements>
    <a:clrScheme name="1_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1_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Entrepreneurship Overview</Template>
  <TotalTime>1124</TotalTime>
  <Words>617</Words>
  <Application>Microsoft Office PowerPoint</Application>
  <PresentationFormat>On-screen Show (4:3)</PresentationFormat>
  <Paragraphs>130</Paragraphs>
  <Slides>20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2_Slit</vt:lpstr>
      <vt:lpstr>1_Slit</vt:lpstr>
      <vt:lpstr>Chart</vt:lpstr>
      <vt:lpstr>Marketing Your Business</vt:lpstr>
      <vt:lpstr>Know, Like, and Trust</vt:lpstr>
      <vt:lpstr>Example: Borland International</vt:lpstr>
      <vt:lpstr>Example: Challenge ‘95</vt:lpstr>
      <vt:lpstr>Example: Palo Alto Software</vt:lpstr>
      <vt:lpstr>The Sales and Marketing Funnel</vt:lpstr>
      <vt:lpstr>Marketing Mix</vt:lpstr>
      <vt:lpstr>Basic Positioning</vt:lpstr>
      <vt:lpstr>It’s All Positioning</vt:lpstr>
      <vt:lpstr>Pricing is Magic</vt:lpstr>
      <vt:lpstr>Don’t Price Too Low</vt:lpstr>
      <vt:lpstr>Premium Pricing, Quality, Service</vt:lpstr>
      <vt:lpstr>Advertising</vt:lpstr>
      <vt:lpstr>Direct Commications</vt:lpstr>
      <vt:lpstr>Channels of Distribution</vt:lpstr>
      <vt:lpstr>Public Relations</vt:lpstr>
      <vt:lpstr>Trade Shows</vt:lpstr>
      <vt:lpstr>Branding</vt:lpstr>
      <vt:lpstr>Target Marketing</vt:lpstr>
      <vt:lpstr>A Final Thought…</vt:lpstr>
    </vt:vector>
  </TitlesOfParts>
  <Company>Palo Alto Software,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Your Business</dc:title>
  <dc:creator>Tim Berry</dc:creator>
  <cp:lastModifiedBy>Tim Berry</cp:lastModifiedBy>
  <cp:revision>19</cp:revision>
  <dcterms:created xsi:type="dcterms:W3CDTF">2006-03-15T18:14:04Z</dcterms:created>
  <dcterms:modified xsi:type="dcterms:W3CDTF">2009-04-13T18:48:24Z</dcterms:modified>
</cp:coreProperties>
</file>